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6" r:id="rId2"/>
    <p:sldId id="258" r:id="rId3"/>
    <p:sldId id="268" r:id="rId4"/>
    <p:sldId id="269" r:id="rId5"/>
    <p:sldId id="267" r:id="rId6"/>
    <p:sldId id="270" r:id="rId7"/>
    <p:sldId id="264" r:id="rId8"/>
    <p:sldId id="265" r:id="rId9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025"/>
    <a:srgbClr val="138934"/>
    <a:srgbClr val="706458"/>
    <a:srgbClr val="CBC7C3"/>
    <a:srgbClr val="524941"/>
    <a:srgbClr val="979391"/>
    <a:srgbClr val="3E5870"/>
    <a:srgbClr val="7A7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/>
    <p:restoredTop sz="94645"/>
  </p:normalViewPr>
  <p:slideViewPr>
    <p:cSldViewPr snapToGrid="0" snapToObjects="1" showGuides="1">
      <p:cViewPr varScale="1">
        <p:scale>
          <a:sx n="36" d="100"/>
          <a:sy n="36" d="100"/>
        </p:scale>
        <p:origin x="672" y="9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11144-9462-3142-A3E8-767EA9B0C45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2B1F2-3B54-CB42-94EA-2579E33DB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86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546D-2B66-AF4B-9489-814FFA97E236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BC910-17A8-5042-A077-D5AF11B6B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24387174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7175" cy="803996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3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2381476" y="2904049"/>
            <a:ext cx="4572198" cy="8102289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5658116" y="2904049"/>
            <a:ext cx="4572198" cy="8102289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0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280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3546D-2B66-AF4B-9489-814FFA97E236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BC910-17A8-5042-A077-D5AF11B6B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73" r:id="rId3"/>
    <p:sldLayoutId id="2147483677" r:id="rId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8254632"/>
            <a:ext cx="24387175" cy="5461368"/>
          </a:xfrm>
          <a:prstGeom prst="rect">
            <a:avLst/>
          </a:prstGeom>
          <a:solidFill>
            <a:srgbClr val="1389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BC6C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88200" y="11322078"/>
            <a:ext cx="9867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Gráinne O’Rourke, Head of Communications </a:t>
            </a:r>
            <a:br>
              <a:rPr lang="en-US" sz="3200" dirty="0"/>
            </a:br>
            <a:r>
              <a:rPr lang="en-US" sz="3200" dirty="0"/>
              <a:t>April 28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857601"/>
            <a:ext cx="243871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0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MyMind In Action</a:t>
            </a:r>
          </a:p>
        </p:txBody>
      </p:sp>
      <p:pic>
        <p:nvPicPr>
          <p:cNvPr id="7" name="Picture 6" descr="MyMind_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87" y="2752271"/>
            <a:ext cx="87376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08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12040939" y="0"/>
            <a:ext cx="12346236" cy="8039968"/>
          </a:xfrm>
          <a:solidFill>
            <a:schemeClr val="bg1">
              <a:lumMod val="95000"/>
            </a:schemeClr>
          </a:solidFill>
        </p:spPr>
      </p:sp>
      <p:sp>
        <p:nvSpPr>
          <p:cNvPr id="3" name="Oval 2"/>
          <p:cNvSpPr/>
          <p:nvPr/>
        </p:nvSpPr>
        <p:spPr>
          <a:xfrm>
            <a:off x="4762" y="0"/>
            <a:ext cx="13823711" cy="8039969"/>
          </a:xfrm>
          <a:custGeom>
            <a:avLst/>
            <a:gdLst>
              <a:gd name="connsiteX0" fmla="*/ 3150671 w 19294644"/>
              <a:gd name="connsiteY0" fmla="*/ 0 h 8064391"/>
              <a:gd name="connsiteX1" fmla="*/ 9600029 w 19294644"/>
              <a:gd name="connsiteY1" fmla="*/ 24422 h 8064391"/>
              <a:gd name="connsiteX2" fmla="*/ 17627592 w 19294644"/>
              <a:gd name="connsiteY2" fmla="*/ 24422 h 8064391"/>
              <a:gd name="connsiteX3" fmla="*/ 17630768 w 19294644"/>
              <a:gd name="connsiteY3" fmla="*/ 27450 h 8064391"/>
              <a:gd name="connsiteX4" fmla="*/ 19294644 w 19294644"/>
              <a:gd name="connsiteY4" fmla="*/ 4044407 h 8064391"/>
              <a:gd name="connsiteX5" fmla="*/ 17630768 w 19294644"/>
              <a:gd name="connsiteY5" fmla="*/ 8061364 h 8064391"/>
              <a:gd name="connsiteX6" fmla="*/ 17627592 w 19294644"/>
              <a:gd name="connsiteY6" fmla="*/ 8064391 h 8064391"/>
              <a:gd name="connsiteX7" fmla="*/ 9600028 w 19294644"/>
              <a:gd name="connsiteY7" fmla="*/ 8064391 h 8064391"/>
              <a:gd name="connsiteX8" fmla="*/ 9600027 w 19294644"/>
              <a:gd name="connsiteY8" fmla="*/ 8064390 h 8064391"/>
              <a:gd name="connsiteX9" fmla="*/ 0 w 19294644"/>
              <a:gd name="connsiteY9" fmla="*/ 8064390 h 8064391"/>
              <a:gd name="connsiteX10" fmla="*/ 3150671 w 19294644"/>
              <a:gd name="connsiteY10" fmla="*/ 0 h 8064391"/>
              <a:gd name="connsiteX0" fmla="*/ 0 w 16143973"/>
              <a:gd name="connsiteY0" fmla="*/ 0 h 8064391"/>
              <a:gd name="connsiteX1" fmla="*/ 6449358 w 16143973"/>
              <a:gd name="connsiteY1" fmla="*/ 24422 h 8064391"/>
              <a:gd name="connsiteX2" fmla="*/ 14476921 w 16143973"/>
              <a:gd name="connsiteY2" fmla="*/ 24422 h 8064391"/>
              <a:gd name="connsiteX3" fmla="*/ 14480097 w 16143973"/>
              <a:gd name="connsiteY3" fmla="*/ 27450 h 8064391"/>
              <a:gd name="connsiteX4" fmla="*/ 16143973 w 16143973"/>
              <a:gd name="connsiteY4" fmla="*/ 4044407 h 8064391"/>
              <a:gd name="connsiteX5" fmla="*/ 14480097 w 16143973"/>
              <a:gd name="connsiteY5" fmla="*/ 8061364 h 8064391"/>
              <a:gd name="connsiteX6" fmla="*/ 14476921 w 16143973"/>
              <a:gd name="connsiteY6" fmla="*/ 8064391 h 8064391"/>
              <a:gd name="connsiteX7" fmla="*/ 6449357 w 16143973"/>
              <a:gd name="connsiteY7" fmla="*/ 8064391 h 8064391"/>
              <a:gd name="connsiteX8" fmla="*/ 6449356 w 16143973"/>
              <a:gd name="connsiteY8" fmla="*/ 8064390 h 8064391"/>
              <a:gd name="connsiteX9" fmla="*/ 0 w 16143973"/>
              <a:gd name="connsiteY9" fmla="*/ 8064390 h 8064391"/>
              <a:gd name="connsiteX10" fmla="*/ 0 w 16143973"/>
              <a:gd name="connsiteY10" fmla="*/ 0 h 8064391"/>
              <a:gd name="connsiteX0" fmla="*/ 0 w 16143973"/>
              <a:gd name="connsiteY0" fmla="*/ 0 h 8064391"/>
              <a:gd name="connsiteX1" fmla="*/ 6449358 w 16143973"/>
              <a:gd name="connsiteY1" fmla="*/ 24422 h 8064391"/>
              <a:gd name="connsiteX2" fmla="*/ 14476921 w 16143973"/>
              <a:gd name="connsiteY2" fmla="*/ 24422 h 8064391"/>
              <a:gd name="connsiteX3" fmla="*/ 14480097 w 16143973"/>
              <a:gd name="connsiteY3" fmla="*/ 27450 h 8064391"/>
              <a:gd name="connsiteX4" fmla="*/ 16143973 w 16143973"/>
              <a:gd name="connsiteY4" fmla="*/ 4044407 h 8064391"/>
              <a:gd name="connsiteX5" fmla="*/ 14480097 w 16143973"/>
              <a:gd name="connsiteY5" fmla="*/ 8061364 h 8064391"/>
              <a:gd name="connsiteX6" fmla="*/ 14476921 w 16143973"/>
              <a:gd name="connsiteY6" fmla="*/ 8064391 h 8064391"/>
              <a:gd name="connsiteX7" fmla="*/ 6449357 w 16143973"/>
              <a:gd name="connsiteY7" fmla="*/ 8064391 h 8064391"/>
              <a:gd name="connsiteX8" fmla="*/ 6449356 w 16143973"/>
              <a:gd name="connsiteY8" fmla="*/ 8064390 h 8064391"/>
              <a:gd name="connsiteX9" fmla="*/ 2320262 w 16143973"/>
              <a:gd name="connsiteY9" fmla="*/ 8064390 h 8064391"/>
              <a:gd name="connsiteX10" fmla="*/ 0 w 16143973"/>
              <a:gd name="connsiteY10" fmla="*/ 0 h 8064391"/>
              <a:gd name="connsiteX0" fmla="*/ 195390 w 13823711"/>
              <a:gd name="connsiteY0" fmla="*/ 0 h 8039969"/>
              <a:gd name="connsiteX1" fmla="*/ 4129096 w 13823711"/>
              <a:gd name="connsiteY1" fmla="*/ 0 h 8039969"/>
              <a:gd name="connsiteX2" fmla="*/ 12156659 w 13823711"/>
              <a:gd name="connsiteY2" fmla="*/ 0 h 8039969"/>
              <a:gd name="connsiteX3" fmla="*/ 12159835 w 13823711"/>
              <a:gd name="connsiteY3" fmla="*/ 3028 h 8039969"/>
              <a:gd name="connsiteX4" fmla="*/ 13823711 w 13823711"/>
              <a:gd name="connsiteY4" fmla="*/ 4019985 h 8039969"/>
              <a:gd name="connsiteX5" fmla="*/ 12159835 w 13823711"/>
              <a:gd name="connsiteY5" fmla="*/ 8036942 h 8039969"/>
              <a:gd name="connsiteX6" fmla="*/ 12156659 w 13823711"/>
              <a:gd name="connsiteY6" fmla="*/ 8039969 h 8039969"/>
              <a:gd name="connsiteX7" fmla="*/ 4129095 w 13823711"/>
              <a:gd name="connsiteY7" fmla="*/ 8039969 h 8039969"/>
              <a:gd name="connsiteX8" fmla="*/ 4129094 w 13823711"/>
              <a:gd name="connsiteY8" fmla="*/ 8039968 h 8039969"/>
              <a:gd name="connsiteX9" fmla="*/ 0 w 13823711"/>
              <a:gd name="connsiteY9" fmla="*/ 8039968 h 8039969"/>
              <a:gd name="connsiteX10" fmla="*/ 195390 w 13823711"/>
              <a:gd name="connsiteY10" fmla="*/ 0 h 8039969"/>
              <a:gd name="connsiteX0" fmla="*/ 0 w 13823711"/>
              <a:gd name="connsiteY0" fmla="*/ 0 h 8039969"/>
              <a:gd name="connsiteX1" fmla="*/ 4129096 w 13823711"/>
              <a:gd name="connsiteY1" fmla="*/ 0 h 8039969"/>
              <a:gd name="connsiteX2" fmla="*/ 12156659 w 13823711"/>
              <a:gd name="connsiteY2" fmla="*/ 0 h 8039969"/>
              <a:gd name="connsiteX3" fmla="*/ 12159835 w 13823711"/>
              <a:gd name="connsiteY3" fmla="*/ 3028 h 8039969"/>
              <a:gd name="connsiteX4" fmla="*/ 13823711 w 13823711"/>
              <a:gd name="connsiteY4" fmla="*/ 4019985 h 8039969"/>
              <a:gd name="connsiteX5" fmla="*/ 12159835 w 13823711"/>
              <a:gd name="connsiteY5" fmla="*/ 8036942 h 8039969"/>
              <a:gd name="connsiteX6" fmla="*/ 12156659 w 13823711"/>
              <a:gd name="connsiteY6" fmla="*/ 8039969 h 8039969"/>
              <a:gd name="connsiteX7" fmla="*/ 4129095 w 13823711"/>
              <a:gd name="connsiteY7" fmla="*/ 8039969 h 8039969"/>
              <a:gd name="connsiteX8" fmla="*/ 4129094 w 13823711"/>
              <a:gd name="connsiteY8" fmla="*/ 8039968 h 8039969"/>
              <a:gd name="connsiteX9" fmla="*/ 0 w 13823711"/>
              <a:gd name="connsiteY9" fmla="*/ 8039968 h 8039969"/>
              <a:gd name="connsiteX10" fmla="*/ 0 w 13823711"/>
              <a:gd name="connsiteY10" fmla="*/ 0 h 803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23711" h="8039969">
                <a:moveTo>
                  <a:pt x="0" y="0"/>
                </a:moveTo>
                <a:lnTo>
                  <a:pt x="4129096" y="0"/>
                </a:lnTo>
                <a:lnTo>
                  <a:pt x="12156659" y="0"/>
                </a:lnTo>
                <a:lnTo>
                  <a:pt x="12159835" y="3028"/>
                </a:lnTo>
                <a:cubicBezTo>
                  <a:pt x="13187863" y="1031057"/>
                  <a:pt x="13823711" y="2451266"/>
                  <a:pt x="13823711" y="4019985"/>
                </a:cubicBezTo>
                <a:cubicBezTo>
                  <a:pt x="13823711" y="5588705"/>
                  <a:pt x="13187863" y="7008913"/>
                  <a:pt x="12159835" y="8036942"/>
                </a:cubicBezTo>
                <a:lnTo>
                  <a:pt x="12156659" y="8039969"/>
                </a:lnTo>
                <a:lnTo>
                  <a:pt x="4129095" y="8039969"/>
                </a:lnTo>
                <a:lnTo>
                  <a:pt x="4129094" y="8039968"/>
                </a:lnTo>
                <a:lnTo>
                  <a:pt x="0" y="8039968"/>
                </a:lnTo>
                <a:lnTo>
                  <a:pt x="0" y="0"/>
                </a:lnTo>
                <a:close/>
              </a:path>
            </a:pathLst>
          </a:custGeom>
          <a:solidFill>
            <a:srgbClr val="1389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3688" y="8715639"/>
            <a:ext cx="131730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DIN Next LT Pro Medium" panose="020B0603020203050203" pitchFamily="34" charset="0"/>
                <a:ea typeface="Lato Light" charset="0"/>
                <a:cs typeface="DIN Next LT Pro Light"/>
              </a:rPr>
              <a:t>MyMind was set up in 2006 in response to the clear gap in mental health services in Ireland.</a:t>
            </a:r>
          </a:p>
          <a:p>
            <a:pPr>
              <a:lnSpc>
                <a:spcPct val="150000"/>
              </a:lnSpc>
            </a:pPr>
            <a:endParaRPr lang="pt-BR" sz="4000" b="1" dirty="0">
              <a:solidFill>
                <a:schemeClr val="tx2">
                  <a:lumMod val="50000"/>
                </a:schemeClr>
              </a:solidFill>
              <a:latin typeface="DIN Next LT Pro Medium" panose="020B0603020203050203" pitchFamily="34" charset="0"/>
              <a:ea typeface="Lato Light" charset="0"/>
              <a:cs typeface="DIN Next LT Pro Light"/>
            </a:endParaRPr>
          </a:p>
          <a:p>
            <a:pPr>
              <a:lnSpc>
                <a:spcPct val="150000"/>
              </a:lnSpc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DIN Next LT Pro Medium" panose="020B0603020203050203" pitchFamily="34" charset="0"/>
                <a:ea typeface="Lato Light" charset="0"/>
                <a:cs typeface="DIN Next LT Pro Light"/>
              </a:rPr>
              <a:t>MyMind is a social enterprise, a not-for-profit charity, a Business for impact.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DIN Next LT Pro Medium" panose="020B0603020203050203" pitchFamily="34" charset="0"/>
              <a:ea typeface="Lato Light" charset="0"/>
              <a:cs typeface="DIN Next LT Pro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3688" y="2204102"/>
            <a:ext cx="110634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latin typeface="DIN Next LT Pro Medium"/>
                <a:ea typeface="Lato Thin" charset="0"/>
                <a:cs typeface="DIN Next LT Pro Medium"/>
              </a:rPr>
              <a:t>Welcome to</a:t>
            </a:r>
          </a:p>
          <a:p>
            <a:r>
              <a:rPr lang="en-US" sz="11500" dirty="0" err="1">
                <a:solidFill>
                  <a:srgbClr val="F2A025"/>
                </a:solidFill>
                <a:latin typeface="DIN Next LT Pro Medium"/>
                <a:ea typeface="Lato Thin" charset="0"/>
                <a:cs typeface="DIN Next LT Pro Medium"/>
              </a:rPr>
              <a:t>MyMind</a:t>
            </a:r>
            <a:endParaRPr lang="en-US" sz="11500" dirty="0">
              <a:solidFill>
                <a:srgbClr val="F2A025"/>
              </a:solidFill>
              <a:latin typeface="DIN Next LT Pro Medium"/>
              <a:ea typeface="Lato Thin" charset="0"/>
              <a:cs typeface="DIN Next LT Pro Medium"/>
            </a:endParaRPr>
          </a:p>
        </p:txBody>
      </p:sp>
      <p:pic>
        <p:nvPicPr>
          <p:cNvPr id="8" name="Picture 7" descr="MyMind_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668" y="9566006"/>
            <a:ext cx="5698425" cy="25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-1"/>
            <a:ext cx="24387175" cy="3443501"/>
          </a:xfrm>
          <a:prstGeom prst="rect">
            <a:avLst/>
          </a:prstGeom>
          <a:solidFill>
            <a:srgbClr val="1389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BC6C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63688" y="1020665"/>
            <a:ext cx="10162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What Makes MyMind Different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63687" y="2074721"/>
            <a:ext cx="4893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N Next LT Pro Light"/>
                <a:ea typeface="Lato Light" charset="0"/>
                <a:cs typeface="DIN Next LT Pro Light"/>
              </a:rPr>
              <a:t>Affordable and Accessible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63689" y="8577711"/>
            <a:ext cx="4639960" cy="140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Direct Access</a:t>
            </a:r>
          </a:p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You can book your appointment online or give us a call.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94995" y="8577711"/>
            <a:ext cx="3345495" cy="230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Fast</a:t>
            </a:r>
          </a:p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Your first appointment is usually within 72 hours or even the same day.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502803" y="8577711"/>
            <a:ext cx="4639960" cy="229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Multidisciplinary</a:t>
            </a:r>
          </a:p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A diverse team of mental health professionals who use many different approaches to counselling and psychotherapy.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22910" y="8577711"/>
            <a:ext cx="3381569" cy="185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Multilingual</a:t>
            </a:r>
          </a:p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Appointments are available in many different languages.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258740" y="8577711"/>
            <a:ext cx="3406558" cy="186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Affordable</a:t>
            </a:r>
          </a:p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We offer high quality service at affordable rates.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738" y="6170369"/>
            <a:ext cx="2100076" cy="168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71" y="5543792"/>
            <a:ext cx="1959027" cy="2431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452" y="6020348"/>
            <a:ext cx="2435730" cy="1894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0243" y="5927491"/>
            <a:ext cx="2324529" cy="2066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640" y="5773572"/>
            <a:ext cx="2202410" cy="21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89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600435" y="1539391"/>
            <a:ext cx="8487260" cy="86177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5000" dirty="0">
                <a:solidFill>
                  <a:srgbClr val="138934"/>
                </a:solidFill>
                <a:latin typeface="DIN Next LT Pro Medium"/>
                <a:ea typeface="Lato Light" charset="0"/>
                <a:cs typeface="DIN Next LT Pro Medium"/>
              </a:rPr>
              <a:t>MyMind’s </a:t>
            </a:r>
            <a:r>
              <a:rPr lang="en-US" sz="5000">
                <a:solidFill>
                  <a:srgbClr val="138934"/>
                </a:solidFill>
                <a:latin typeface="DIN Next LT Pro Medium"/>
                <a:ea typeface="Lato Light" charset="0"/>
                <a:cs typeface="DIN Next LT Pro Medium"/>
              </a:rPr>
              <a:t>technology platform</a:t>
            </a:r>
            <a:endParaRPr lang="en-US" sz="5000" dirty="0">
              <a:solidFill>
                <a:srgbClr val="138934"/>
              </a:solidFill>
              <a:latin typeface="DIN Next LT Pro Medium"/>
              <a:ea typeface="Lato Light" charset="0"/>
              <a:cs typeface="DIN Next LT Pro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613805" y="3694890"/>
            <a:ext cx="111491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MyMind has its own integrated technology platform.</a:t>
            </a: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chemeClr val="tx2">
                  <a:lumMod val="50000"/>
                </a:schemeClr>
              </a:solidFill>
              <a:latin typeface="DIN Next LT Pro Light"/>
              <a:ea typeface="Lato Light" charset="0"/>
              <a:cs typeface="DIN Next LT Pro Light"/>
            </a:endParaRPr>
          </a:p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Offers confidentiality, ease of access and is safe and secure.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600435" y="3077171"/>
            <a:ext cx="10966289" cy="0"/>
          </a:xfrm>
          <a:prstGeom prst="line">
            <a:avLst/>
          </a:prstGeom>
          <a:ln>
            <a:solidFill>
              <a:srgbClr val="138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" y="1539391"/>
            <a:ext cx="10058400" cy="56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7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-1"/>
            <a:ext cx="24387175" cy="3443501"/>
          </a:xfrm>
          <a:prstGeom prst="rect">
            <a:avLst/>
          </a:prstGeom>
          <a:solidFill>
            <a:srgbClr val="1389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BC6C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63688" y="1020665"/>
            <a:ext cx="95972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MyMind</a:t>
            </a:r>
            <a:r>
              <a:rPr lang="en-US" sz="6000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 services at a glance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63687" y="2074721"/>
            <a:ext cx="3464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N Next LT Pro Light"/>
                <a:ea typeface="Lato Light" charset="0"/>
                <a:cs typeface="DIN Next LT Pro Light"/>
              </a:rPr>
              <a:t>Range of services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63689" y="8577711"/>
            <a:ext cx="4639960" cy="185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One-to-one </a:t>
            </a:r>
            <a:r>
              <a:rPr lang="en-US" sz="2399" dirty="0" err="1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counselling</a:t>
            </a: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 and psychotherapy </a:t>
            </a: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and personal development coaching face to face and online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17114" y="8577711"/>
            <a:ext cx="3785125" cy="1409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Couples </a:t>
            </a:r>
            <a:r>
              <a:rPr lang="en-US" sz="2399" dirty="0" err="1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counselling</a:t>
            </a: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 </a:t>
            </a:r>
            <a:b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</a:b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and psychotherapy, </a:t>
            </a:r>
            <a:b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</a:b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pre-marriage course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22619" y="8577711"/>
            <a:ext cx="4639960" cy="96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Children and adolescent </a:t>
            </a: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psychotherapy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107256" y="8577711"/>
            <a:ext cx="3699078" cy="52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Family </a:t>
            </a:r>
            <a:r>
              <a:rPr lang="en-US" sz="2399" dirty="0" err="1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counselling</a:t>
            </a:r>
            <a:endParaRPr lang="en-US" sz="2399" dirty="0">
              <a:solidFill>
                <a:schemeClr val="tx2">
                  <a:lumMod val="50000"/>
                </a:schemeClr>
              </a:solidFill>
              <a:latin typeface="DIN Next LT Pro Light"/>
              <a:ea typeface="Lato Light" charset="0"/>
              <a:cs typeface="DIN Next LT Pr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258740" y="8577711"/>
            <a:ext cx="3406558" cy="96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Medium"/>
                <a:ea typeface="Lato Light" charset="0"/>
                <a:cs typeface="DIN Next LT Pro Medium"/>
              </a:rPr>
              <a:t>Workshops </a:t>
            </a:r>
            <a:r>
              <a:rPr lang="en-US" sz="2399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on mental health and wellbeing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73" y="5795951"/>
            <a:ext cx="3467762" cy="2179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593" y="5930648"/>
            <a:ext cx="1417335" cy="1994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8799" y="5785582"/>
            <a:ext cx="1859502" cy="2208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7947" y="5930648"/>
            <a:ext cx="1722138" cy="2045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0742" y="6075632"/>
            <a:ext cx="2027713" cy="191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5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-1"/>
            <a:ext cx="24387175" cy="3443501"/>
          </a:xfrm>
          <a:prstGeom prst="rect">
            <a:avLst/>
          </a:prstGeom>
          <a:solidFill>
            <a:srgbClr val="1389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BC6C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63688" y="1020665"/>
            <a:ext cx="95972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MyMind</a:t>
            </a:r>
            <a:r>
              <a:rPr lang="en-US" sz="6000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 services at a glance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63687" y="2074721"/>
            <a:ext cx="3464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DIN Next LT Pro Light"/>
                <a:ea typeface="Lato Light" charset="0"/>
                <a:cs typeface="DIN Next LT Pro Light"/>
              </a:rPr>
              <a:t>Range of services</a:t>
            </a:r>
          </a:p>
        </p:txBody>
      </p:sp>
      <p:pic>
        <p:nvPicPr>
          <p:cNvPr id="7" name="My_mind_CIA Video with subtitles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5892" y="36703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600435" y="1539391"/>
            <a:ext cx="4715393" cy="86177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5000" dirty="0">
                <a:solidFill>
                  <a:srgbClr val="138934"/>
                </a:solidFill>
                <a:latin typeface="DIN Next LT Pro Medium"/>
                <a:ea typeface="Lato Light" charset="0"/>
                <a:cs typeface="DIN Next LT Pro Medium"/>
              </a:rPr>
              <a:t>Covid-19 Project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13805" y="3694890"/>
            <a:ext cx="11149185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Free online counselling appointments since June 2020</a:t>
            </a: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chemeClr val="tx2">
                  <a:lumMod val="50000"/>
                </a:schemeClr>
              </a:solidFill>
              <a:latin typeface="DIN Next LT Pro Light"/>
              <a:ea typeface="Lato Light" charset="0"/>
              <a:cs typeface="DIN Next LT Pro Light"/>
            </a:endParaRPr>
          </a:p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DIN Next LT Pro Light"/>
                <a:ea typeface="Lato Light" charset="0"/>
                <a:cs typeface="DIN Next LT Pro Light"/>
              </a:rPr>
              <a:t>This project has received funding from Sláintecare and the HSE Community Operations Mental Health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1600435" y="3077171"/>
            <a:ext cx="10966289" cy="0"/>
          </a:xfrm>
          <a:prstGeom prst="line">
            <a:avLst/>
          </a:prstGeom>
          <a:ln>
            <a:solidFill>
              <a:srgbClr val="138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30" y="1440732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7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1234953" y="0"/>
            <a:ext cx="13152222" cy="13716000"/>
          </a:xfrm>
          <a:prstGeom prst="rect">
            <a:avLst/>
          </a:prstGeom>
          <a:solidFill>
            <a:srgbClr val="1389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BC6C2"/>
              </a:solidFill>
            </a:endParaRPr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6" tIns="121899" rIns="243796" bIns="121899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Light" charset="0"/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1498741" y="-174836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43796" tIns="121899" rIns="243796" bIns="121899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Lato Light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64814" y="1821995"/>
            <a:ext cx="43296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Get in Touch</a:t>
            </a:r>
          </a:p>
          <a:p>
            <a:r>
              <a:rPr lang="en-US" sz="6000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With 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64815" y="11111733"/>
            <a:ext cx="204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Mymind.org</a:t>
            </a:r>
            <a:endParaRPr lang="en-US" sz="2800" dirty="0">
              <a:solidFill>
                <a:srgbClr val="706458"/>
              </a:solidFill>
              <a:latin typeface="DIN Next LT Pro Medium"/>
              <a:ea typeface="Lato Light" charset="0"/>
              <a:cs typeface="DIN Next LT Pro Medium"/>
            </a:endParaRPr>
          </a:p>
        </p:txBody>
      </p:sp>
      <p:pic>
        <p:nvPicPr>
          <p:cNvPr id="11" name="Picture 10" descr="MyMind_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45" y="4828140"/>
            <a:ext cx="7398733" cy="32799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64814" y="4448598"/>
            <a:ext cx="9944720" cy="589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80"/>
              </a:lnSpc>
            </a:pPr>
            <a:r>
              <a:rPr lang="en-US" sz="2399" dirty="0" err="1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Centres</a:t>
            </a:r>
            <a:r>
              <a:rPr lang="en-US" sz="2399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 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Dublin 1: 	7A Store St, Dublin 1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Dublin 6:  	137 Lower </a:t>
            </a:r>
            <a:r>
              <a:rPr lang="en-US" sz="2399" dirty="0" err="1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Rathmines</a:t>
            </a: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 Road, </a:t>
            </a:r>
            <a:r>
              <a:rPr lang="en-US" sz="2399" dirty="0" err="1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Rathmines</a:t>
            </a: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, Dublin 6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Dublin 8: 	2A Christchurch Hall, High Street, Dublin 8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Cork:  	6 South Bank, Crosse’s Green, Cork. 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Limerick:	50 O’Connell St, Limerick.</a:t>
            </a:r>
          </a:p>
          <a:p>
            <a:pPr>
              <a:lnSpc>
                <a:spcPts val="3780"/>
              </a:lnSpc>
            </a:pPr>
            <a:endParaRPr lang="en-US" sz="2399" dirty="0">
              <a:solidFill>
                <a:schemeClr val="bg1"/>
              </a:solidFill>
              <a:latin typeface="DIN Next LT Pro Light"/>
              <a:ea typeface="Lato Light" charset="0"/>
              <a:cs typeface="DIN Next LT Pro Light"/>
            </a:endParaRP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Medium"/>
                <a:ea typeface="Lato Light" charset="0"/>
                <a:cs typeface="DIN Next LT Pro Medium"/>
              </a:rPr>
              <a:t>Get in touch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For more information: 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visit </a:t>
            </a:r>
            <a:r>
              <a:rPr lang="en-US" sz="2399" dirty="0" err="1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mymind.org</a:t>
            </a:r>
            <a:endParaRPr lang="en-US" sz="2399" dirty="0">
              <a:solidFill>
                <a:schemeClr val="bg1"/>
              </a:solidFill>
              <a:latin typeface="DIN Next LT Pro Light"/>
              <a:ea typeface="Lato Light" charset="0"/>
              <a:cs typeface="DIN Next LT Pro Light"/>
            </a:endParaRP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email </a:t>
            </a:r>
            <a:r>
              <a:rPr lang="en-US" sz="2399" dirty="0" err="1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hq@mymind.org</a:t>
            </a: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 or call 076 680 10 60</a:t>
            </a:r>
          </a:p>
          <a:p>
            <a:pPr>
              <a:lnSpc>
                <a:spcPts val="3780"/>
              </a:lnSpc>
            </a:pPr>
            <a:r>
              <a:rPr lang="en-US" sz="2399" dirty="0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to book an appointment, visit: </a:t>
            </a:r>
            <a:r>
              <a:rPr lang="en-US" sz="2399" dirty="0" err="1">
                <a:solidFill>
                  <a:schemeClr val="bg1"/>
                </a:solidFill>
                <a:latin typeface="DIN Next LT Pro Light"/>
                <a:ea typeface="Lato Light" charset="0"/>
                <a:cs typeface="DIN Next LT Pro Light"/>
              </a:rPr>
              <a:t>app.mymind.org</a:t>
            </a:r>
            <a:endParaRPr lang="en-US" sz="2399" dirty="0">
              <a:solidFill>
                <a:schemeClr val="bg1"/>
              </a:solidFill>
              <a:latin typeface="DIN Next LT Pro Light"/>
              <a:ea typeface="Lato Light" charset="0"/>
              <a:cs typeface="DIN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0827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ss Green Light - Rocketo Graphics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4BC676"/>
      </a:accent1>
      <a:accent2>
        <a:srgbClr val="43C072"/>
      </a:accent2>
      <a:accent3>
        <a:srgbClr val="40B884"/>
      </a:accent3>
      <a:accent4>
        <a:srgbClr val="3CAE8C"/>
      </a:accent4>
      <a:accent5>
        <a:srgbClr val="379987"/>
      </a:accent5>
      <a:accent6>
        <a:srgbClr val="328582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</TotalTime>
  <Words>322</Words>
  <Application>Microsoft Office PowerPoint</Application>
  <PresentationFormat>Custom</PresentationFormat>
  <Paragraphs>53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DIN Next LT Pro Light</vt:lpstr>
      <vt:lpstr>DIN Next LT Pro Medium</vt:lpstr>
      <vt:lpstr>Lato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Louis Twelve</dc:creator>
  <cp:keywords/>
  <dc:description/>
  <cp:lastModifiedBy>Emma Barnes</cp:lastModifiedBy>
  <cp:revision>166</cp:revision>
  <dcterms:created xsi:type="dcterms:W3CDTF">2017-05-16T07:20:16Z</dcterms:created>
  <dcterms:modified xsi:type="dcterms:W3CDTF">2021-04-28T13:21:38Z</dcterms:modified>
  <cp:category/>
</cp:coreProperties>
</file>