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72" r:id="rId4"/>
    <p:sldId id="275" r:id="rId5"/>
    <p:sldId id="276" r:id="rId6"/>
    <p:sldId id="258" r:id="rId7"/>
    <p:sldId id="259" r:id="rId8"/>
    <p:sldId id="260" r:id="rId9"/>
    <p:sldId id="263" r:id="rId10"/>
    <p:sldId id="274" r:id="rId11"/>
    <p:sldId id="273" r:id="rId12"/>
    <p:sldId id="261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3311D-F703-4283-BA81-1609579CE47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4F525-A9FB-467A-B559-E6F17A360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2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489B56B-423B-4513-944D-EC2680954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52F7E79-1D91-4FE7-9E53-0772C0334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CF796DA-91E0-4E38-8490-9A534D7C9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3C1B4C-D772-4635-A87D-18EA1C2CB9D4}" type="slidenum">
              <a:rPr lang="en-IE" altLang="en-US"/>
              <a:pPr/>
              <a:t>1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2356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BF7BF40-08B7-4EDE-A4AB-B96AC7C53C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94BF6D8-3588-4559-8F8F-FCF543346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54829379-C448-4FF6-AB7D-A8DFAB4CB8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D806A6-1E0B-4F5D-AFC3-CF505AFB6A63}" type="slidenum">
              <a:rPr lang="en-IE" altLang="en-US"/>
              <a:pPr/>
              <a:t>6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014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7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4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86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4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6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7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2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8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8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2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F700-3E86-4077-8112-665DEF8C4CF7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0BB6-1E64-4F8B-ACEA-991D51027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C99631A-395D-49DB-8A78-2A2C12008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399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1435C3-8990-469D-9F4A-26B5C4CCA4B3}"/>
              </a:ext>
            </a:extLst>
          </p:cNvPr>
          <p:cNvSpPr/>
          <p:nvPr/>
        </p:nvSpPr>
        <p:spPr>
          <a:xfrm>
            <a:off x="3632200" y="0"/>
            <a:ext cx="8634413" cy="6858000"/>
          </a:xfrm>
          <a:prstGeom prst="rect">
            <a:avLst/>
          </a:prstGeom>
          <a:solidFill>
            <a:srgbClr val="4F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ACAC32E5-BC34-449F-B627-72B67D817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5" y="1311275"/>
            <a:ext cx="42322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E586D13C-4123-4A67-A75A-74B84004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3832225"/>
            <a:ext cx="5305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chemeClr val="bg1"/>
                </a:solidFill>
                <a:latin typeface="Gilroy" pitchFamily="2" charset="0"/>
              </a:rPr>
              <a:t>Supporting people and communities in crisis</a:t>
            </a:r>
          </a:p>
        </p:txBody>
      </p:sp>
    </p:spTree>
    <p:extLst>
      <p:ext uri="{BB962C8B-B14F-4D97-AF65-F5344CB8AC3E}">
        <p14:creationId xmlns:p14="http://schemas.microsoft.com/office/powerpoint/2010/main" val="319636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55301C-9212-43B3-992B-6382148A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391" y="39698"/>
            <a:ext cx="4738255" cy="68183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81B96E-2F1E-43F4-B5C6-935B4F4485D4}"/>
              </a:ext>
            </a:extLst>
          </p:cNvPr>
          <p:cNvSpPr/>
          <p:nvPr/>
        </p:nvSpPr>
        <p:spPr>
          <a:xfrm>
            <a:off x="3632200" y="0"/>
            <a:ext cx="8634413" cy="6858000"/>
          </a:xfrm>
          <a:prstGeom prst="rect">
            <a:avLst/>
          </a:prstGeom>
          <a:solidFill>
            <a:srgbClr val="4F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E721D63D-F041-46A7-8EE2-B6B849F32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145088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>
            <a:extLst>
              <a:ext uri="{FF2B5EF4-FFF2-40B4-BE49-F238E27FC236}">
                <a16:creationId xmlns:a16="http://schemas.microsoft.com/office/drawing/2014/main" id="{4849D672-EAB4-4DBB-B0C7-0B5BE4C81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529" y="1200527"/>
            <a:ext cx="7527926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400" b="1" dirty="0">
                <a:solidFill>
                  <a:schemeClr val="bg1"/>
                </a:solidFill>
                <a:latin typeface="Gilroy" pitchFamily="2" charset="0"/>
              </a:rPr>
              <a:t>KNOW SUICIDE. KNOW THE SIGNS</a:t>
            </a:r>
          </a:p>
        </p:txBody>
      </p:sp>
    </p:spTree>
    <p:extLst>
      <p:ext uri="{BB962C8B-B14F-4D97-AF65-F5344CB8AC3E}">
        <p14:creationId xmlns:p14="http://schemas.microsoft.com/office/powerpoint/2010/main" val="212094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94A55AB-F796-4718-BA7A-197BD8AF4B67}"/>
              </a:ext>
            </a:extLst>
          </p:cNvPr>
          <p:cNvSpPr/>
          <p:nvPr/>
        </p:nvSpPr>
        <p:spPr>
          <a:xfrm>
            <a:off x="0" y="0"/>
            <a:ext cx="12266613" cy="6858000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29BA5D99-F3DA-4843-ABE1-A46907C45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846138"/>
            <a:ext cx="74406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E" altLang="en-US" sz="2000" b="1">
                <a:solidFill>
                  <a:schemeClr val="bg1"/>
                </a:solidFill>
                <a:latin typeface="Gilroy" pitchFamily="2" charset="0"/>
              </a:rPr>
              <a:t>SUICIDE – WARNING SIGNS – CONTACT PIETA</a:t>
            </a: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7C915CB4-08B8-4892-B852-11C3F33CFF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9013" y="1927225"/>
            <a:ext cx="5078412" cy="40259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IE" altLang="en-US" sz="2400">
                <a:solidFill>
                  <a:schemeClr val="bg1"/>
                </a:solidFill>
                <a:latin typeface="Gilroy Medium" pitchFamily="2" charset="0"/>
              </a:rPr>
              <a:t>Emotional Outbursts – Crying/Anger</a:t>
            </a:r>
          </a:p>
          <a:p>
            <a:pPr eaLnBrk="1" hangingPunct="1">
              <a:lnSpc>
                <a:spcPct val="100000"/>
              </a:lnSpc>
            </a:pPr>
            <a:r>
              <a:rPr lang="en-IE" altLang="en-US" sz="2400">
                <a:solidFill>
                  <a:schemeClr val="bg1"/>
                </a:solidFill>
                <a:latin typeface="Gilroy Medium" pitchFamily="2" charset="0"/>
              </a:rPr>
              <a:t>Increased use of Alcohol/Drugs</a:t>
            </a:r>
          </a:p>
          <a:p>
            <a:pPr eaLnBrk="1" hangingPunct="1">
              <a:lnSpc>
                <a:spcPct val="100000"/>
              </a:lnSpc>
            </a:pPr>
            <a:r>
              <a:rPr lang="en-IE" altLang="en-US" sz="2400">
                <a:solidFill>
                  <a:schemeClr val="bg1"/>
                </a:solidFill>
                <a:latin typeface="Gilroy Medium" pitchFamily="2" charset="0"/>
              </a:rPr>
              <a:t>Talking of plans or methods</a:t>
            </a:r>
          </a:p>
          <a:p>
            <a:pPr eaLnBrk="1" hangingPunct="1">
              <a:lnSpc>
                <a:spcPct val="100000"/>
              </a:lnSpc>
            </a:pPr>
            <a:r>
              <a:rPr lang="en-IE" altLang="en-US" sz="2400">
                <a:solidFill>
                  <a:schemeClr val="bg1"/>
                </a:solidFill>
                <a:latin typeface="Gilroy Medium" pitchFamily="2" charset="0"/>
              </a:rPr>
              <a:t>Talking about feelings of hopelessness</a:t>
            </a:r>
          </a:p>
          <a:p>
            <a:pPr eaLnBrk="1" hangingPunct="1">
              <a:lnSpc>
                <a:spcPct val="100000"/>
              </a:lnSpc>
            </a:pPr>
            <a:r>
              <a:rPr lang="en-IE" altLang="en-US" sz="2400">
                <a:solidFill>
                  <a:schemeClr val="bg1"/>
                </a:solidFill>
                <a:latin typeface="Gilroy Medium" pitchFamily="2" charset="0"/>
              </a:rPr>
              <a:t>Loss of interest in things they once loved</a:t>
            </a:r>
          </a:p>
        </p:txBody>
      </p:sp>
      <p:sp>
        <p:nvSpPr>
          <p:cNvPr id="20485" name="Content Placeholder 2">
            <a:extLst>
              <a:ext uri="{FF2B5EF4-FFF2-40B4-BE49-F238E27FC236}">
                <a16:creationId xmlns:a16="http://schemas.microsoft.com/office/drawing/2014/main" id="{98D51599-662C-4B67-A6FD-A64CA27D8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1927225"/>
            <a:ext cx="48466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bg1"/>
                </a:solidFill>
                <a:latin typeface="Gilroy Medium" pitchFamily="2" charset="0"/>
              </a:rPr>
              <a:t>Withdrawing / Isolating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altLang="en-US" sz="2400">
                <a:solidFill>
                  <a:schemeClr val="bg1"/>
                </a:solidFill>
                <a:latin typeface="Gilroy Medium" pitchFamily="2" charset="0"/>
              </a:rPr>
              <a:t>Threats/Statements  (eg, “I have no future”, “no light at the end of the tunnel”)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altLang="en-US" sz="2400">
                <a:solidFill>
                  <a:schemeClr val="bg1"/>
                </a:solidFill>
                <a:latin typeface="Gilroy Medium" pitchFamily="2" charset="0"/>
              </a:rPr>
              <a:t>Giving away possessions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altLang="en-US" sz="2400">
                <a:solidFill>
                  <a:schemeClr val="bg1"/>
                </a:solidFill>
                <a:latin typeface="Gilroy Medium" pitchFamily="2" charset="0"/>
              </a:rPr>
              <a:t>Reckless Behaviour – Risk taking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altLang="en-US" sz="2400">
                <a:solidFill>
                  <a:schemeClr val="bg1"/>
                </a:solidFill>
                <a:latin typeface="Gilroy Medium" pitchFamily="2" charset="0"/>
              </a:rPr>
              <a:t>Low Mood – Depression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altLang="en-US" sz="2400">
                <a:solidFill>
                  <a:schemeClr val="bg1"/>
                </a:solidFill>
                <a:latin typeface="Gilroy Medium" pitchFamily="2" charset="0"/>
              </a:rPr>
              <a:t>Change in sleep patterns</a:t>
            </a:r>
          </a:p>
        </p:txBody>
      </p:sp>
      <p:pic>
        <p:nvPicPr>
          <p:cNvPr id="20486" name="Picture 13">
            <a:extLst>
              <a:ext uri="{FF2B5EF4-FFF2-40B4-BE49-F238E27FC236}">
                <a16:creationId xmlns:a16="http://schemas.microsoft.com/office/drawing/2014/main" id="{9540D4CB-6E4B-47B7-91B1-F377D0EC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458788"/>
            <a:ext cx="15970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20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62070BF-91AC-4C70-8E5F-DD012DB8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846138"/>
            <a:ext cx="987583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E" altLang="en-US" sz="2000" b="1">
                <a:solidFill>
                  <a:srgbClr val="4F3B80"/>
                </a:solidFill>
                <a:latin typeface="Gilroy" pitchFamily="2" charset="0"/>
              </a:rPr>
              <a:t>SUICIDE </a:t>
            </a:r>
            <a:r>
              <a:rPr lang="en-IE" altLang="en-US" sz="2000">
                <a:solidFill>
                  <a:srgbClr val="4F3B80"/>
                </a:solidFill>
                <a:latin typeface="Gilroy Light" pitchFamily="2" charset="0"/>
              </a:rPr>
              <a:t>&gt;</a:t>
            </a:r>
            <a:r>
              <a:rPr lang="en-IE" altLang="en-US" sz="2000" b="1">
                <a:solidFill>
                  <a:srgbClr val="4F3B80"/>
                </a:solidFill>
                <a:latin typeface="Gilroy" pitchFamily="2" charset="0"/>
              </a:rPr>
              <a:t> MYTHS &amp; FACTS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71434B5-93DA-4DE5-A795-28908147C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9013" y="1644650"/>
            <a:ext cx="3290887" cy="17399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F47920"/>
                </a:solidFill>
                <a:latin typeface="Gilroy" pitchFamily="2" charset="0"/>
              </a:rPr>
              <a:t>MYTH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E" altLang="en-US" sz="2200">
                <a:latin typeface="Gilroy" pitchFamily="2" charset="0"/>
              </a:rPr>
              <a:t>People who talk about suicide will never complete it.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76DC144B-596D-4773-A49D-4C373A3D1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3541713"/>
            <a:ext cx="329088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F47920"/>
                </a:solidFill>
                <a:latin typeface="Gilroy"/>
              </a:rPr>
              <a:t>FACT</a:t>
            </a:r>
          </a:p>
          <a:p>
            <a:pPr eaLnBrk="1" hangingPunct="1">
              <a:spcBef>
                <a:spcPts val="1000"/>
              </a:spcBef>
            </a:pPr>
            <a:r>
              <a:rPr lang="en-IE" altLang="en-US" sz="2200">
                <a:latin typeface="Gilroy"/>
              </a:rPr>
              <a:t>80% of people who complete suicide have told someone how they felt in the months before hand.</a:t>
            </a:r>
          </a:p>
        </p:txBody>
      </p:sp>
      <p:sp>
        <p:nvSpPr>
          <p:cNvPr id="21509" name="Content Placeholder 2">
            <a:extLst>
              <a:ext uri="{FF2B5EF4-FFF2-40B4-BE49-F238E27FC236}">
                <a16:creationId xmlns:a16="http://schemas.microsoft.com/office/drawing/2014/main" id="{582296BD-C802-4B76-8AC1-1B60AA31E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644650"/>
            <a:ext cx="32908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DF4D7E"/>
                </a:solidFill>
                <a:latin typeface="Gilroy"/>
              </a:rPr>
              <a:t>MYTH</a:t>
            </a:r>
          </a:p>
          <a:p>
            <a:pPr eaLnBrk="1" hangingPunct="1">
              <a:spcBef>
                <a:spcPts val="1000"/>
              </a:spcBef>
            </a:pPr>
            <a:r>
              <a:rPr lang="en-IE" altLang="en-US" sz="2200" dirty="0">
                <a:latin typeface="Gilroy"/>
              </a:rPr>
              <a:t>Only clinically depressed people struggle with thoughts of suicide.</a:t>
            </a:r>
          </a:p>
        </p:txBody>
      </p:sp>
      <p:sp>
        <p:nvSpPr>
          <p:cNvPr id="21510" name="Content Placeholder 2">
            <a:extLst>
              <a:ext uri="{FF2B5EF4-FFF2-40B4-BE49-F238E27FC236}">
                <a16:creationId xmlns:a16="http://schemas.microsoft.com/office/drawing/2014/main" id="{A0E1CE03-A1A1-48C0-B7D8-87FEABE25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1644650"/>
            <a:ext cx="32908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008EBE"/>
                </a:solidFill>
                <a:latin typeface="Gilroy" pitchFamily="2" charset="0"/>
              </a:rPr>
              <a:t>MYTH</a:t>
            </a:r>
          </a:p>
          <a:p>
            <a:pPr eaLnBrk="1" hangingPunct="1">
              <a:spcBef>
                <a:spcPts val="1000"/>
              </a:spcBef>
            </a:pPr>
            <a:r>
              <a:rPr lang="en-IE" altLang="en-US" sz="2200">
                <a:latin typeface="Gilroy"/>
              </a:rPr>
              <a:t>Talking about suicide encourages it.</a:t>
            </a:r>
          </a:p>
        </p:txBody>
      </p:sp>
      <p:sp>
        <p:nvSpPr>
          <p:cNvPr id="21511" name="Content Placeholder 2">
            <a:extLst>
              <a:ext uri="{FF2B5EF4-FFF2-40B4-BE49-F238E27FC236}">
                <a16:creationId xmlns:a16="http://schemas.microsoft.com/office/drawing/2014/main" id="{DD7636C7-80A9-47B7-A3C7-BF2EF425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3541713"/>
            <a:ext cx="3289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DF4D7E"/>
                </a:solidFill>
                <a:latin typeface="Gilroy" pitchFamily="2" charset="0"/>
              </a:rPr>
              <a:t>FACT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E" altLang="en-US" sz="2200">
                <a:latin typeface="Gilroy" pitchFamily="2" charset="0"/>
              </a:rPr>
              <a:t>A lot of people who die by suicide have no history of depression – they are reacting to life events.</a:t>
            </a:r>
          </a:p>
        </p:txBody>
      </p:sp>
      <p:sp>
        <p:nvSpPr>
          <p:cNvPr id="21512" name="Content Placeholder 2">
            <a:extLst>
              <a:ext uri="{FF2B5EF4-FFF2-40B4-BE49-F238E27FC236}">
                <a16:creationId xmlns:a16="http://schemas.microsoft.com/office/drawing/2014/main" id="{9FA5F7FE-5B44-48B8-A8A5-D883ACAA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523" y="3541713"/>
            <a:ext cx="3290888" cy="19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008EBE"/>
                </a:solidFill>
                <a:latin typeface="Gilroy"/>
              </a:rPr>
              <a:t>FACT</a:t>
            </a:r>
          </a:p>
          <a:p>
            <a:pPr eaLnBrk="1" hangingPunct="1">
              <a:spcBef>
                <a:spcPct val="20000"/>
              </a:spcBef>
            </a:pPr>
            <a:r>
              <a:rPr lang="en-IE" altLang="en-US" sz="2200">
                <a:latin typeface="Gilroy"/>
              </a:rPr>
              <a:t>Talking about suicide can save a life by encouraging someone to seek help.</a:t>
            </a:r>
            <a:endParaRPr lang="en-IE" altLang="en-US" sz="2200">
              <a:latin typeface="Gilroy" pitchFamily="2" charset="0"/>
            </a:endParaRPr>
          </a:p>
        </p:txBody>
      </p:sp>
      <p:pic>
        <p:nvPicPr>
          <p:cNvPr id="21513" name="Picture 10">
            <a:extLst>
              <a:ext uri="{FF2B5EF4-FFF2-40B4-BE49-F238E27FC236}">
                <a16:creationId xmlns:a16="http://schemas.microsoft.com/office/drawing/2014/main" id="{561247DF-7CCC-4DE8-96FE-F5DE1C4B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3800" y="458788"/>
            <a:ext cx="15970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81D774C-20B2-42E9-86C8-966554C0F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846138"/>
            <a:ext cx="987583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E" altLang="en-US" sz="2000" b="1">
                <a:solidFill>
                  <a:srgbClr val="4F3B80"/>
                </a:solidFill>
                <a:latin typeface="Gilroy" pitchFamily="2" charset="0"/>
              </a:rPr>
              <a:t>HOW CAN I HELP? APR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BFC90323-3FCF-4EC3-803C-49FD76FB12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9013" y="1557338"/>
            <a:ext cx="3222625" cy="44545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F47920"/>
                </a:solidFill>
                <a:latin typeface="Gilroy" pitchFamily="2" charset="0"/>
              </a:rPr>
              <a:t>ASK</a:t>
            </a:r>
            <a:endParaRPr lang="en-GB" altLang="en-US" sz="2400" b="1">
              <a:solidFill>
                <a:srgbClr val="FFD600"/>
              </a:solidFill>
              <a:latin typeface="Gilroy" pitchFamily="2" charset="0"/>
            </a:endParaRP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E" altLang="en-US" sz="2200">
                <a:latin typeface="Gilroy" pitchFamily="2" charset="0"/>
              </a:rPr>
              <a:t>If the person is opening up to you, engage them in a non-judgemental manner with empathy.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E" altLang="en-US" sz="2200">
                <a:latin typeface="Gilroy" pitchFamily="2" charset="0"/>
              </a:rPr>
              <a:t>Don’t be afraid to ask them directly if they are struggling with thoughts of suicide or self-harm.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D1443B68-A2B8-4D53-9A7E-DC4B31D2F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557338"/>
            <a:ext cx="322262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F47920"/>
                </a:solidFill>
                <a:latin typeface="Gilroy" pitchFamily="2" charset="0"/>
              </a:rPr>
              <a:t>PERSUADE</a:t>
            </a:r>
            <a:endParaRPr lang="en-GB" altLang="en-US" sz="2400" b="1">
              <a:solidFill>
                <a:srgbClr val="FFD600"/>
              </a:solidFill>
              <a:latin typeface="Gilroy" pitchFamily="2" charset="0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IE" altLang="en-US" sz="2200">
                <a:latin typeface="Gilroy" pitchFamily="2" charset="0"/>
              </a:rPr>
              <a:t>Calmly and gently encourage the person to seek help. 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IE" altLang="en-US" sz="2200">
                <a:latin typeface="Gilroy" pitchFamily="2" charset="0"/>
              </a:rPr>
              <a:t>Offer to make a call or to bring them to an appointment if possible.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IE" altLang="en-US" sz="2200">
                <a:latin typeface="Gilroy" pitchFamily="2" charset="0"/>
              </a:rPr>
              <a:t>Give them the Pieta helpline number.</a:t>
            </a:r>
          </a:p>
        </p:txBody>
      </p:sp>
      <p:sp>
        <p:nvSpPr>
          <p:cNvPr id="30725" name="Content Placeholder 2">
            <a:extLst>
              <a:ext uri="{FF2B5EF4-FFF2-40B4-BE49-F238E27FC236}">
                <a16:creationId xmlns:a16="http://schemas.microsoft.com/office/drawing/2014/main" id="{ACAD6613-AB36-4BF5-A09A-E5819F410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1557338"/>
            <a:ext cx="32908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F47920"/>
                </a:solidFill>
                <a:latin typeface="Gilroy" pitchFamily="2" charset="0"/>
              </a:rPr>
              <a:t>REFER</a:t>
            </a:r>
            <a:endParaRPr lang="en-GB" altLang="en-US" sz="2400" b="1">
              <a:solidFill>
                <a:srgbClr val="FFD600"/>
              </a:solidFill>
              <a:latin typeface="Gilroy" pitchFamily="2" charset="0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IE" altLang="en-US" sz="2200">
                <a:latin typeface="Gilroy" pitchFamily="2" charset="0"/>
              </a:rPr>
              <a:t>As quickly as you can, refer or guide the person you are concerned about to Pieta (or your doctor or local mental health service).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IE" altLang="en-US" sz="2200">
                <a:latin typeface="Gilroy" pitchFamily="2" charset="0"/>
              </a:rPr>
              <a:t>If you can, make the call or travel with them to the appointment.</a:t>
            </a:r>
          </a:p>
        </p:txBody>
      </p:sp>
      <p:pic>
        <p:nvPicPr>
          <p:cNvPr id="30726" name="Picture 10">
            <a:extLst>
              <a:ext uri="{FF2B5EF4-FFF2-40B4-BE49-F238E27FC236}">
                <a16:creationId xmlns:a16="http://schemas.microsoft.com/office/drawing/2014/main" id="{7B8E55C2-24FD-43A3-9759-4DC096FC3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3800" y="458788"/>
            <a:ext cx="15970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18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F4DB56EA-A43B-4134-8041-B5EF989A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450" y="-9525"/>
            <a:ext cx="491648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CCCC01-958D-4329-9943-6CE2F9BE7514}"/>
              </a:ext>
            </a:extLst>
          </p:cNvPr>
          <p:cNvSpPr/>
          <p:nvPr/>
        </p:nvSpPr>
        <p:spPr>
          <a:xfrm>
            <a:off x="46038" y="0"/>
            <a:ext cx="7772400" cy="697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solidFill>
                <a:schemeClr val="bg1"/>
              </a:solidFill>
            </a:endParaRPr>
          </a:p>
        </p:txBody>
      </p:sp>
      <p:sp>
        <p:nvSpPr>
          <p:cNvPr id="41988" name="Title 1">
            <a:extLst>
              <a:ext uri="{FF2B5EF4-FFF2-40B4-BE49-F238E27FC236}">
                <a16:creationId xmlns:a16="http://schemas.microsoft.com/office/drawing/2014/main" id="{A2DD0D36-EBA6-4849-A069-EA48CF02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846138"/>
            <a:ext cx="67151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E" altLang="en-US" sz="2000" b="1">
                <a:solidFill>
                  <a:srgbClr val="4F3B80"/>
                </a:solidFill>
                <a:latin typeface="Gilroy" pitchFamily="2" charset="0"/>
              </a:rPr>
              <a:t>A MESSAGE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3B95-4978-40D1-9BA0-20233C91AA71}"/>
              </a:ext>
            </a:extLst>
          </p:cNvPr>
          <p:cNvSpPr txBox="1">
            <a:spLocks/>
          </p:cNvSpPr>
          <p:nvPr/>
        </p:nvSpPr>
        <p:spPr>
          <a:xfrm>
            <a:off x="982663" y="1550988"/>
            <a:ext cx="5680075" cy="459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2400">
                <a:latin typeface="Gilroy" pitchFamily="2" charset="77"/>
              </a:rPr>
              <a:t>It’s OK not to be OK – We all struggle in life from time to time but with the right support you can get through it.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sz="2400">
              <a:latin typeface="Gilroy" pitchFamily="2" charset="77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2400">
                <a:latin typeface="Gilroy" pitchFamily="2" charset="77"/>
              </a:rPr>
              <a:t>It’s our instinct to survive.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sz="2400">
              <a:latin typeface="Gilroy" pitchFamily="2" charset="77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2400">
                <a:latin typeface="Gilroy" pitchFamily="2" charset="77"/>
              </a:rPr>
              <a:t>Remember : Support is just a call or text away and you too can make the difference by helping others to get help when they need it. </a:t>
            </a:r>
          </a:p>
        </p:txBody>
      </p:sp>
      <p:pic>
        <p:nvPicPr>
          <p:cNvPr id="41990" name="Picture 8">
            <a:extLst>
              <a:ext uri="{FF2B5EF4-FFF2-40B4-BE49-F238E27FC236}">
                <a16:creationId xmlns:a16="http://schemas.microsoft.com/office/drawing/2014/main" id="{762321F8-828D-4753-A390-2AB56EB0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3800" y="458788"/>
            <a:ext cx="15970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0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>
            <a:extLst>
              <a:ext uri="{FF2B5EF4-FFF2-40B4-BE49-F238E27FC236}">
                <a16:creationId xmlns:a16="http://schemas.microsoft.com/office/drawing/2014/main" id="{43C27243-3DE2-445A-BEF6-811E347A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138" y="0"/>
            <a:ext cx="4778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9EE89B-3D3C-4EA5-839D-0C198462AC07}"/>
              </a:ext>
            </a:extLst>
          </p:cNvPr>
          <p:cNvSpPr/>
          <p:nvPr/>
        </p:nvSpPr>
        <p:spPr>
          <a:xfrm>
            <a:off x="3632200" y="0"/>
            <a:ext cx="8634413" cy="6858000"/>
          </a:xfrm>
          <a:prstGeom prst="rect">
            <a:avLst/>
          </a:prstGeom>
          <a:solidFill>
            <a:srgbClr val="4F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43012" name="Picture 5">
            <a:extLst>
              <a:ext uri="{FF2B5EF4-FFF2-40B4-BE49-F238E27FC236}">
                <a16:creationId xmlns:a16="http://schemas.microsoft.com/office/drawing/2014/main" id="{DCBE194B-3E77-4402-BFFF-E28A7EB1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5" y="1311275"/>
            <a:ext cx="42322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6">
            <a:extLst>
              <a:ext uri="{FF2B5EF4-FFF2-40B4-BE49-F238E27FC236}">
                <a16:creationId xmlns:a16="http://schemas.microsoft.com/office/drawing/2014/main" id="{2214A4D6-FA95-48B7-B646-E28DD5FF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3832225"/>
            <a:ext cx="5305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chemeClr val="bg1"/>
                </a:solidFill>
                <a:latin typeface="Gilroy" pitchFamily="2" charset="0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64337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522C460-C40F-4E82-95B7-1506E16FD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846138"/>
            <a:ext cx="37258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E" altLang="en-US" sz="2000" b="1">
                <a:solidFill>
                  <a:srgbClr val="4F3B80"/>
                </a:solidFill>
                <a:latin typeface="Gilroy" pitchFamily="2" charset="0"/>
              </a:rPr>
              <a:t>INTRODUCTION TO PIETA</a:t>
            </a:r>
          </a:p>
        </p:txBody>
      </p:sp>
      <p:pic>
        <p:nvPicPr>
          <p:cNvPr id="4099" name="Picture 7">
            <a:extLst>
              <a:ext uri="{FF2B5EF4-FFF2-40B4-BE49-F238E27FC236}">
                <a16:creationId xmlns:a16="http://schemas.microsoft.com/office/drawing/2014/main" id="{197D634E-DF86-45B7-87C5-E3BCA370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458788"/>
            <a:ext cx="15970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2">
            <a:extLst>
              <a:ext uri="{FF2B5EF4-FFF2-40B4-BE49-F238E27FC236}">
                <a16:creationId xmlns:a16="http://schemas.microsoft.com/office/drawing/2014/main" id="{B4664BF1-ED25-4D79-8560-7A198D336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928813"/>
            <a:ext cx="89931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Gilroy"/>
              </a:rPr>
              <a:t>Pieta is a charity, founded in 2006 by Joan Freeman with our first centre in Lucan.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Gilroy"/>
              </a:rPr>
              <a:t>We provide </a:t>
            </a:r>
            <a:r>
              <a:rPr lang="en-GB" altLang="en-US" sz="2400" u="sng" dirty="0">
                <a:latin typeface="Gilroy"/>
              </a:rPr>
              <a:t>free</a:t>
            </a:r>
            <a:r>
              <a:rPr lang="en-GB" altLang="en-US" sz="2400" dirty="0">
                <a:latin typeface="Gilroy"/>
              </a:rPr>
              <a:t>, professional therapy and a Freephone 24/7 crisis helpline to those engaging in self-harm, with suicidal ideation or bereaved by suicide. </a:t>
            </a:r>
            <a:endParaRPr lang="en-GB" altLang="en-US" sz="2400" dirty="0">
              <a:latin typeface="Gilroy" pitchFamily="2" charset="0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Gilroy"/>
              </a:rPr>
              <a:t>We have one common goal where no-one should feel so alone or so afraid that suicidal ideation or self-harming becomes an option they choose.</a:t>
            </a:r>
            <a:endParaRPr lang="en-IE" altLang="en-US" sz="2400" dirty="0">
              <a:latin typeface="Gilroy"/>
            </a:endParaRPr>
          </a:p>
        </p:txBody>
      </p:sp>
    </p:spTree>
    <p:extLst>
      <p:ext uri="{BB962C8B-B14F-4D97-AF65-F5344CB8AC3E}">
        <p14:creationId xmlns:p14="http://schemas.microsoft.com/office/powerpoint/2010/main" val="130975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B13B094-175F-4D6F-9B09-29A1AAB4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846138"/>
            <a:ext cx="987583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E" altLang="en-US" sz="2000" b="1">
                <a:solidFill>
                  <a:srgbClr val="4F3B80"/>
                </a:solidFill>
                <a:latin typeface="Gilroy" pitchFamily="2" charset="0"/>
              </a:rPr>
              <a:t>IMPACT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C685F49-9D86-4D99-B8A8-D531E4074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90" y="1717586"/>
            <a:ext cx="9904591" cy="42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altLang="en-US" sz="2200" dirty="0">
                <a:latin typeface="Gilroy"/>
              </a:rPr>
              <a:t>Since we opened our doors we have supported over 65,000 people through the delivery of our prevention, intervention and </a:t>
            </a:r>
            <a:r>
              <a:rPr lang="en-IE" altLang="en-US" sz="2200" dirty="0" err="1">
                <a:latin typeface="Gilroy"/>
              </a:rPr>
              <a:t>postvention</a:t>
            </a:r>
            <a:r>
              <a:rPr lang="en-IE" altLang="en-US" sz="2200" dirty="0">
                <a:latin typeface="Gilroy"/>
              </a:rPr>
              <a:t> services.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Gilroy"/>
              </a:rPr>
              <a:t>Last year alone our Freephone 24/7 crisis helpline team have answered over 77,000 calls and texts, double the amount from 2019.</a:t>
            </a:r>
            <a:endParaRPr lang="en-IE" altLang="en-US" sz="2200" dirty="0">
              <a:solidFill>
                <a:srgbClr val="000000"/>
              </a:solidFill>
              <a:latin typeface="Gilroy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altLang="en-US" sz="2200" dirty="0">
                <a:latin typeface="Gilroy"/>
              </a:rPr>
              <a:t>But we can’t continue to do this without the financial support of corporate partners, community groups, Darkness into Light Committees and participants. </a:t>
            </a:r>
            <a:endParaRPr lang="en-IE" altLang="en-US" sz="2200" dirty="0">
              <a:latin typeface="Gilroy" pitchFamily="2" charset="0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altLang="en-US" sz="2200" dirty="0">
                <a:latin typeface="Gilroy"/>
              </a:rPr>
              <a:t>We receive approximately 20% of our funds from government and need your support, every year, to continue to help people in suicidal crisis from a place of darkness to a place of hope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4E75592-EF3D-4DB6-803C-B3B9D933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458788"/>
            <a:ext cx="15970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9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>
            <a:extLst>
              <a:ext uri="{FF2B5EF4-FFF2-40B4-BE49-F238E27FC236}">
                <a16:creationId xmlns:a16="http://schemas.microsoft.com/office/drawing/2014/main" id="{F533B1C9-8D03-4B3F-B849-0AA635619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846138"/>
            <a:ext cx="60213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E" altLang="en-US" b="1" dirty="0">
                <a:solidFill>
                  <a:srgbClr val="4F3B80"/>
                </a:solidFill>
                <a:latin typeface="Gilroy" pitchFamily="2" charset="0"/>
              </a:rPr>
              <a:t>EXPANSION: 15 YEARS </a:t>
            </a:r>
            <a:r>
              <a:rPr lang="en-IE" altLang="en-US" dirty="0">
                <a:solidFill>
                  <a:srgbClr val="4F3B80"/>
                </a:solidFill>
                <a:latin typeface="Gilroy Light" pitchFamily="2" charset="0"/>
              </a:rPr>
              <a:t>&gt;</a:t>
            </a:r>
            <a:r>
              <a:rPr lang="en-IE" altLang="en-US" b="1" dirty="0">
                <a:solidFill>
                  <a:srgbClr val="4F3B80"/>
                </a:solidFill>
                <a:latin typeface="Gilroy" pitchFamily="2" charset="0"/>
              </a:rPr>
              <a:t> 20 LOCATIONS</a:t>
            </a:r>
          </a:p>
        </p:txBody>
      </p:sp>
      <p:sp>
        <p:nvSpPr>
          <p:cNvPr id="6148" name="Content Placeholder 2">
            <a:extLst>
              <a:ext uri="{FF2B5EF4-FFF2-40B4-BE49-F238E27FC236}">
                <a16:creationId xmlns:a16="http://schemas.microsoft.com/office/drawing/2014/main" id="{24A119EF-9210-4ED1-ACFC-5CE0D413E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62713" y="1397000"/>
            <a:ext cx="4217987" cy="4867275"/>
          </a:xfrm>
        </p:spPr>
        <p:txBody>
          <a:bodyPr/>
          <a:lstStyle/>
          <a:p>
            <a:pPr eaLnBrk="1" hangingPunct="1"/>
            <a:r>
              <a:rPr lang="en-IE" altLang="en-US" sz="1600" dirty="0">
                <a:latin typeface="Gilroy" pitchFamily="2" charset="0"/>
              </a:rPr>
              <a:t>2006 Lucan</a:t>
            </a:r>
          </a:p>
          <a:p>
            <a:pPr eaLnBrk="1" hangingPunct="1"/>
            <a:r>
              <a:rPr lang="en-IE" altLang="en-US" sz="1600" dirty="0">
                <a:latin typeface="Gilroy" pitchFamily="2" charset="0"/>
              </a:rPr>
              <a:t>2008 </a:t>
            </a:r>
            <a:r>
              <a:rPr lang="en-IE" altLang="en-US" sz="1600" dirty="0" err="1">
                <a:latin typeface="Gilroy" pitchFamily="2" charset="0"/>
              </a:rPr>
              <a:t>Santry</a:t>
            </a:r>
            <a:r>
              <a:rPr lang="en-IE" altLang="en-US" sz="1600" dirty="0">
                <a:latin typeface="Gilroy" pitchFamily="2" charset="0"/>
              </a:rPr>
              <a:t>, Tallaght </a:t>
            </a:r>
          </a:p>
          <a:p>
            <a:pPr eaLnBrk="1" hangingPunct="1"/>
            <a:r>
              <a:rPr lang="en-IE" altLang="en-US" sz="1600" dirty="0">
                <a:latin typeface="Gilroy" pitchFamily="2" charset="0"/>
              </a:rPr>
              <a:t>2010 Limerick </a:t>
            </a:r>
          </a:p>
          <a:p>
            <a:pPr eaLnBrk="1" hangingPunct="1"/>
            <a:r>
              <a:rPr lang="en-IE" altLang="en-US" sz="1600" dirty="0">
                <a:latin typeface="Gilroy" pitchFamily="2" charset="0"/>
              </a:rPr>
              <a:t>2011 Ballyfermot</a:t>
            </a:r>
          </a:p>
          <a:p>
            <a:pPr eaLnBrk="1" hangingPunct="1"/>
            <a:r>
              <a:rPr lang="en-IE" altLang="en-US" sz="1600" dirty="0">
                <a:latin typeface="Gilroy" pitchFamily="2" charset="0"/>
              </a:rPr>
              <a:t>2013 Roscrea, </a:t>
            </a:r>
            <a:r>
              <a:rPr lang="en-IE" altLang="en-US" sz="1600" dirty="0" err="1">
                <a:latin typeface="Gilroy" pitchFamily="2" charset="0"/>
              </a:rPr>
              <a:t>Tuam</a:t>
            </a:r>
            <a:r>
              <a:rPr lang="en-IE" altLang="en-US" sz="1600" dirty="0">
                <a:latin typeface="Gilroy" pitchFamily="2" charset="0"/>
              </a:rPr>
              <a:t> &amp; Cork </a:t>
            </a:r>
          </a:p>
          <a:p>
            <a:pPr eaLnBrk="1" hangingPunct="1"/>
            <a:r>
              <a:rPr lang="en-IE" altLang="en-US" sz="1600" dirty="0">
                <a:latin typeface="Gilroy" pitchFamily="2" charset="0"/>
              </a:rPr>
              <a:t>2014 Kerry </a:t>
            </a:r>
          </a:p>
          <a:p>
            <a:pPr eaLnBrk="1" hangingPunct="1"/>
            <a:r>
              <a:rPr lang="en-IE" altLang="en-US" sz="1600" dirty="0">
                <a:latin typeface="Gilroy" pitchFamily="2" charset="0"/>
              </a:rPr>
              <a:t>2016 Waterford &amp; Wexford</a:t>
            </a:r>
          </a:p>
          <a:p>
            <a:pPr eaLnBrk="1" hangingPunct="1"/>
            <a:r>
              <a:rPr lang="en-IE" altLang="en-US" sz="1600" dirty="0">
                <a:latin typeface="Gilroy" pitchFamily="2" charset="0"/>
              </a:rPr>
              <a:t>2017 Donegal, Collins Avenue &amp; </a:t>
            </a:r>
            <a:r>
              <a:rPr lang="en-IE" altLang="en-US" sz="1600" dirty="0" err="1">
                <a:latin typeface="Gilroy" pitchFamily="2" charset="0"/>
              </a:rPr>
              <a:t>Athlone</a:t>
            </a:r>
            <a:endParaRPr lang="en-IE" altLang="en-US" sz="1600" dirty="0">
              <a:latin typeface="Gilroy" pitchFamily="2" charset="0"/>
            </a:endParaRPr>
          </a:p>
          <a:p>
            <a:pPr eaLnBrk="1" hangingPunct="1"/>
            <a:r>
              <a:rPr lang="en-IE" altLang="en-US" sz="1600" dirty="0">
                <a:latin typeface="Gilroy" pitchFamily="2" charset="0"/>
              </a:rPr>
              <a:t>2018 Galway, Ballina &amp; Sligo</a:t>
            </a:r>
          </a:p>
          <a:p>
            <a:pPr eaLnBrk="1" hangingPunct="1"/>
            <a:r>
              <a:rPr lang="en-IE" altLang="en-US" sz="1600" dirty="0">
                <a:latin typeface="Gilroy" pitchFamily="2" charset="0"/>
              </a:rPr>
              <a:t>2019 </a:t>
            </a:r>
            <a:r>
              <a:rPr lang="en-IE" altLang="en-US" sz="1600" dirty="0" err="1">
                <a:latin typeface="Gilroy" pitchFamily="2" charset="0"/>
              </a:rPr>
              <a:t>Skerries</a:t>
            </a:r>
            <a:r>
              <a:rPr lang="en-IE" altLang="en-US" sz="1600" dirty="0">
                <a:latin typeface="Gilroy" pitchFamily="2" charset="0"/>
              </a:rPr>
              <a:t>, North Co. Dublin</a:t>
            </a:r>
          </a:p>
          <a:p>
            <a:pPr eaLnBrk="1" hangingPunct="1"/>
            <a:r>
              <a:rPr lang="en-IE" altLang="en-US" sz="1600" dirty="0">
                <a:latin typeface="Gilroy" pitchFamily="2" charset="0"/>
              </a:rPr>
              <a:t>2020 Cavan &amp; Monaghan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7EF48B9-513F-48EE-BD46-18696B15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3800" y="458788"/>
            <a:ext cx="15970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7F419A11-DACE-4B13-A23A-7BA178F5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37" y="1339083"/>
            <a:ext cx="5259682" cy="53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>
            <a:extLst>
              <a:ext uri="{FF2B5EF4-FFF2-40B4-BE49-F238E27FC236}">
                <a16:creationId xmlns:a16="http://schemas.microsoft.com/office/drawing/2014/main" id="{5ADA81C8-8660-40C8-A0C3-86F6FCD5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2063750"/>
            <a:ext cx="3706812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>
            <a:extLst>
              <a:ext uri="{FF2B5EF4-FFF2-40B4-BE49-F238E27FC236}">
                <a16:creationId xmlns:a16="http://schemas.microsoft.com/office/drawing/2014/main" id="{2DBE6D01-D35F-4C8C-9BF9-1590B6664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846138"/>
            <a:ext cx="987583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E" altLang="en-US" sz="2000" b="1" dirty="0">
                <a:solidFill>
                  <a:srgbClr val="4F3B80"/>
                </a:solidFill>
                <a:latin typeface="Gilroy" pitchFamily="2" charset="0"/>
              </a:rPr>
              <a:t>Prevention &gt; FREEPHONE, 24/7 CRISIS HELPLINE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D4E512-356C-4E25-9491-1C1F26501814}"/>
              </a:ext>
            </a:extLst>
          </p:cNvPr>
          <p:cNvSpPr txBox="1">
            <a:spLocks/>
          </p:cNvSpPr>
          <p:nvPr/>
        </p:nvSpPr>
        <p:spPr>
          <a:xfrm>
            <a:off x="950913" y="1731963"/>
            <a:ext cx="9875837" cy="3617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2200" dirty="0">
                <a:latin typeface="Gilroy" pitchFamily="2" charset="77"/>
              </a:rPr>
              <a:t>24 Hours 7 Days per week all year round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2200" dirty="0">
                <a:latin typeface="Gilroy" pitchFamily="2" charset="77"/>
              </a:rPr>
              <a:t>Operated by Qualified Therapists.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2200" dirty="0">
                <a:latin typeface="Gilroy" pitchFamily="2" charset="77"/>
              </a:rPr>
              <a:t>Support &amp; information regarding services.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2200" dirty="0">
                <a:latin typeface="Gilroy" pitchFamily="2" charset="77"/>
              </a:rPr>
              <a:t>Text line that is available to everyone.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2200" b="1" dirty="0">
                <a:latin typeface="Gilroy" pitchFamily="2" charset="77"/>
              </a:rPr>
              <a:t>Text HELP to 51444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en-IE" sz="2200" dirty="0">
              <a:latin typeface="Gilroy" pitchFamily="2" charset="77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5400" b="1" dirty="0">
                <a:latin typeface="Gilroy Extrabold" pitchFamily="2" charset="77"/>
              </a:rPr>
              <a:t>1800 247 247</a:t>
            </a:r>
          </a:p>
        </p:txBody>
      </p:sp>
      <p:pic>
        <p:nvPicPr>
          <p:cNvPr id="36869" name="Picture 7">
            <a:extLst>
              <a:ext uri="{FF2B5EF4-FFF2-40B4-BE49-F238E27FC236}">
                <a16:creationId xmlns:a16="http://schemas.microsoft.com/office/drawing/2014/main" id="{97992678-AB92-4CFA-9D69-42247F47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458788"/>
            <a:ext cx="15970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8">
            <a:extLst>
              <a:ext uri="{FF2B5EF4-FFF2-40B4-BE49-F238E27FC236}">
                <a16:creationId xmlns:a16="http://schemas.microsoft.com/office/drawing/2014/main" id="{F538D137-F329-49A9-93CA-84902C68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638" y="3240088"/>
            <a:ext cx="10144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5400" b="1">
                <a:solidFill>
                  <a:srgbClr val="4F3B80"/>
                </a:solidFill>
                <a:latin typeface="Gilroy Extrabold" pitchFamily="2" charset="0"/>
              </a:rPr>
              <a:t>24</a:t>
            </a:r>
          </a:p>
        </p:txBody>
      </p:sp>
      <p:sp>
        <p:nvSpPr>
          <p:cNvPr id="36871" name="TextBox 9">
            <a:extLst>
              <a:ext uri="{FF2B5EF4-FFF2-40B4-BE49-F238E27FC236}">
                <a16:creationId xmlns:a16="http://schemas.microsoft.com/office/drawing/2014/main" id="{1852FDF4-8234-4D3E-92D9-CFCC27A25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975" y="3355975"/>
            <a:ext cx="590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6000">
                <a:solidFill>
                  <a:srgbClr val="4F3B80"/>
                </a:solidFill>
                <a:latin typeface="Gilroy Light" pitchFamily="2" charset="0"/>
              </a:rPr>
              <a:t>/</a:t>
            </a:r>
          </a:p>
        </p:txBody>
      </p:sp>
      <p:sp>
        <p:nvSpPr>
          <p:cNvPr id="36872" name="TextBox 10">
            <a:extLst>
              <a:ext uri="{FF2B5EF4-FFF2-40B4-BE49-F238E27FC236}">
                <a16:creationId xmlns:a16="http://schemas.microsoft.com/office/drawing/2014/main" id="{22C21907-7D3D-4B5A-BFBC-C5B0817CA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6425" y="3614738"/>
            <a:ext cx="101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5400" b="1">
                <a:solidFill>
                  <a:srgbClr val="4F3B80"/>
                </a:solidFill>
                <a:latin typeface="Gilroy Extrabold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3404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09198C49-DEED-4EFF-84F7-9E52FF3D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399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3FC91B-C79F-4C4A-908D-573E524A19B7}"/>
              </a:ext>
            </a:extLst>
          </p:cNvPr>
          <p:cNvSpPr/>
          <p:nvPr/>
        </p:nvSpPr>
        <p:spPr>
          <a:xfrm>
            <a:off x="3632200" y="0"/>
            <a:ext cx="8634413" cy="6858000"/>
          </a:xfrm>
          <a:prstGeom prst="rect">
            <a:avLst/>
          </a:prstGeom>
          <a:solidFill>
            <a:srgbClr val="4F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2141BB85-2696-4348-A954-1B549C2D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5" y="1311275"/>
            <a:ext cx="42322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45C96524-B092-46B8-BC85-7212E9F76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3832225"/>
            <a:ext cx="5305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chemeClr val="bg1"/>
                </a:solidFill>
                <a:latin typeface="Gilroy" pitchFamily="2" charset="0"/>
              </a:rPr>
              <a:t>Clinical Services</a:t>
            </a:r>
          </a:p>
        </p:txBody>
      </p:sp>
    </p:spTree>
    <p:extLst>
      <p:ext uri="{BB962C8B-B14F-4D97-AF65-F5344CB8AC3E}">
        <p14:creationId xmlns:p14="http://schemas.microsoft.com/office/powerpoint/2010/main" val="63739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23E03D-4747-415F-80C2-644F0B0060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5363" name="Title 1">
            <a:extLst>
              <a:ext uri="{FF2B5EF4-FFF2-40B4-BE49-F238E27FC236}">
                <a16:creationId xmlns:a16="http://schemas.microsoft.com/office/drawing/2014/main" id="{81BF7BE2-EE52-4560-91FC-49E0CE6CC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846138"/>
            <a:ext cx="66516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E" altLang="en-US" sz="2000" b="1">
                <a:solidFill>
                  <a:schemeClr val="bg1"/>
                </a:solidFill>
                <a:latin typeface="Gilroy" pitchFamily="2" charset="0"/>
              </a:rPr>
              <a:t>INTERVENTION </a:t>
            </a:r>
            <a:r>
              <a:rPr lang="en-IE" altLang="en-US" sz="2000">
                <a:solidFill>
                  <a:schemeClr val="bg1"/>
                </a:solidFill>
                <a:latin typeface="Gilroy Light" pitchFamily="2" charset="0"/>
              </a:rPr>
              <a:t>&gt;</a:t>
            </a:r>
            <a:r>
              <a:rPr lang="en-IE" altLang="en-US" sz="2000" b="1">
                <a:solidFill>
                  <a:schemeClr val="bg1"/>
                </a:solidFill>
                <a:latin typeface="Gilroy" pitchFamily="2" charset="0"/>
              </a:rPr>
              <a:t> PIETA THERAPY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06657212-80D8-45E1-90B6-75F81D582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9013" y="1985963"/>
            <a:ext cx="3290887" cy="43656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FFD600"/>
                </a:solidFill>
                <a:latin typeface="Gilroy" pitchFamily="2" charset="0"/>
              </a:rPr>
              <a:t>THE PIETA WAY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E" altLang="en-US" sz="2000">
                <a:solidFill>
                  <a:schemeClr val="bg1"/>
                </a:solidFill>
                <a:latin typeface="Gilroy Light" pitchFamily="2" charset="0"/>
              </a:rPr>
              <a:t>This is our strengths based and solution focussed model providing up to 12 sessions of free counselling. We help clients who are struggling with self-harm and suicidal thoughts to find hope through  new perspectives and coping skills. </a:t>
            </a:r>
          </a:p>
        </p:txBody>
      </p:sp>
      <p:sp>
        <p:nvSpPr>
          <p:cNvPr id="15365" name="Content Placeholder 2">
            <a:extLst>
              <a:ext uri="{FF2B5EF4-FFF2-40B4-BE49-F238E27FC236}">
                <a16:creationId xmlns:a16="http://schemas.microsoft.com/office/drawing/2014/main" id="{BAC1DEBB-9E60-437C-B895-F6E2BA0CC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1985963"/>
            <a:ext cx="3290887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FFD600"/>
                </a:solidFill>
                <a:latin typeface="Gilroy" pitchFamily="2" charset="0"/>
              </a:rPr>
              <a:t>THERAPIES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IE" altLang="en-US" sz="2000">
                <a:solidFill>
                  <a:schemeClr val="bg1"/>
                </a:solidFill>
                <a:latin typeface="Gilroy Light" pitchFamily="2" charset="0"/>
              </a:rPr>
              <a:t>All our therapists are professionally qualified, accredited and chosen for their personal warmth. Therapists are trained in the Pieta Way therapeutic model.</a:t>
            </a:r>
          </a:p>
        </p:txBody>
      </p:sp>
      <p:sp>
        <p:nvSpPr>
          <p:cNvPr id="15366" name="Content Placeholder 2">
            <a:extLst>
              <a:ext uri="{FF2B5EF4-FFF2-40B4-BE49-F238E27FC236}">
                <a16:creationId xmlns:a16="http://schemas.microsoft.com/office/drawing/2014/main" id="{A257F003-5C69-454F-B923-46298A89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1985963"/>
            <a:ext cx="329088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FFD600"/>
                </a:solidFill>
                <a:latin typeface="Gilroy" pitchFamily="2" charset="0"/>
              </a:rPr>
              <a:t>USER FRIENDLY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IE" altLang="en-US" sz="2000">
                <a:solidFill>
                  <a:schemeClr val="bg1"/>
                </a:solidFill>
                <a:latin typeface="Gilroy Light" pitchFamily="2" charset="0"/>
              </a:rPr>
              <a:t>No GP referral required – clients can access our services directly.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IE" altLang="en-US" sz="2000">
                <a:solidFill>
                  <a:schemeClr val="bg1"/>
                </a:solidFill>
                <a:latin typeface="Gilroy Light" pitchFamily="2" charset="0"/>
              </a:rPr>
              <a:t>Our service is designed to be warm, welcoming and friendly.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IE" altLang="en-US" sz="2000">
                <a:solidFill>
                  <a:schemeClr val="bg1"/>
                </a:solidFill>
                <a:latin typeface="Gilroy Light" pitchFamily="2" charset="0"/>
              </a:rPr>
              <a:t>No financial barrier – all Pieta services are delivered free to our clients.</a:t>
            </a:r>
          </a:p>
        </p:txBody>
      </p:sp>
      <p:pic>
        <p:nvPicPr>
          <p:cNvPr id="15367" name="Picture 8">
            <a:extLst>
              <a:ext uri="{FF2B5EF4-FFF2-40B4-BE49-F238E27FC236}">
                <a16:creationId xmlns:a16="http://schemas.microsoft.com/office/drawing/2014/main" id="{FB84ED47-3AC1-458D-A1A6-7C4436BB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3800" y="458788"/>
            <a:ext cx="15970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48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B35F6AC-D9BC-4129-8A9F-A3A37B26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123698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2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94EAFCEF-E398-42FE-B9DA-7211097B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4826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905F5F-0897-4EB7-B258-11F82C8C834F}"/>
              </a:ext>
            </a:extLst>
          </p:cNvPr>
          <p:cNvSpPr/>
          <p:nvPr/>
        </p:nvSpPr>
        <p:spPr>
          <a:xfrm>
            <a:off x="3632200" y="0"/>
            <a:ext cx="8634413" cy="6858000"/>
          </a:xfrm>
          <a:prstGeom prst="rect">
            <a:avLst/>
          </a:prstGeom>
          <a:solidFill>
            <a:srgbClr val="4F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50372830-4DE0-4417-8EDF-D2CAF48E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5145088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>
            <a:extLst>
              <a:ext uri="{FF2B5EF4-FFF2-40B4-BE49-F238E27FC236}">
                <a16:creationId xmlns:a16="http://schemas.microsoft.com/office/drawing/2014/main" id="{AA731764-5013-4082-891E-FBDEC336E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2478088"/>
            <a:ext cx="53054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400" b="1">
                <a:solidFill>
                  <a:schemeClr val="bg1"/>
                </a:solidFill>
                <a:latin typeface="Gilroy" pitchFamily="2" charset="0"/>
              </a:rPr>
              <a:t>SUICIDE</a:t>
            </a:r>
          </a:p>
        </p:txBody>
      </p:sp>
    </p:spTree>
    <p:extLst>
      <p:ext uri="{BB962C8B-B14F-4D97-AF65-F5344CB8AC3E}">
        <p14:creationId xmlns:p14="http://schemas.microsoft.com/office/powerpoint/2010/main" val="155864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764</Words>
  <Application>Microsoft Office PowerPoint</Application>
  <PresentationFormat>Widescreen</PresentationFormat>
  <Paragraphs>90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Gilroy</vt:lpstr>
      <vt:lpstr>Gilroy Extrabold</vt:lpstr>
      <vt:lpstr>Gilroy Light</vt:lpstr>
      <vt:lpstr>Gilroy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Pieta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McEvoy</dc:creator>
  <cp:lastModifiedBy>Emma Barnes</cp:lastModifiedBy>
  <cp:revision>5</cp:revision>
  <dcterms:created xsi:type="dcterms:W3CDTF">2020-10-08T13:27:13Z</dcterms:created>
  <dcterms:modified xsi:type="dcterms:W3CDTF">2021-05-26T13:22:17Z</dcterms:modified>
</cp:coreProperties>
</file>